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4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533" autoAdjust="0"/>
  </p:normalViewPr>
  <p:slideViewPr>
    <p:cSldViewPr snapToGrid="0">
      <p:cViewPr varScale="1">
        <p:scale>
          <a:sx n="72" d="100"/>
          <a:sy n="72" d="100"/>
        </p:scale>
        <p:origin x="1350" y="54"/>
      </p:cViewPr>
      <p:guideLst/>
    </p:cSldViewPr>
  </p:slideViewPr>
  <p:outlineViewPr>
    <p:cViewPr>
      <p:scale>
        <a:sx n="33" d="100"/>
        <a:sy n="33" d="100"/>
      </p:scale>
      <p:origin x="0" y="-2005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529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65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4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30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73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5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4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42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83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17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96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FADE4-E8E8-4DAE-8598-1AF7F9231451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D7907-A350-44ED-BCB0-19EB20F8E9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1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azgroup.ru/data/news-anounce-im/2007/4384.14.Sadko.jpg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hyperlink" Target="http://www.gazgroup.ru/buyers/lightcomm/sobol/bortovye/?p=438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zgroup.ru/data/news-anounce-im/2007/4382.14.Valday.jpg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://www.gazgroup.ru/data/news-anounce-im/2007/4394.14.GAZelle_minibus.jpg" TargetMode="External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jpeg"/><Relationship Id="rId7" Type="http://schemas.openxmlformats.org/officeDocument/2006/relationships/hyperlink" Target="http://www.gazgroup.ru/data/news-anounce-im/2007/3844.14.63674.jpg" TargetMode="External"/><Relationship Id="rId2" Type="http://schemas.openxmlformats.org/officeDocument/2006/relationships/hyperlink" Target="http://www.gazgroup.ru/data/news-anounce-im/2007/3860.14.320370_08_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hyperlink" Target="http://www.gazgroup.ru/data/684.14.63685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hyperlink" Target="http://rti-zavod.ru/pic/Pic_B_Proizvodstvo_1.jpg" TargetMode="Externa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3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hyperlink" Target="http://www.itgf.ru/PICs/big_product_57a7991605a245a0a325c2ffc4ebc9e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tgf.ru/PICs/big_product_945b307ae5964c318d3836404238c99b.jpg" TargetMode="External"/><Relationship Id="rId11" Type="http://schemas.openxmlformats.org/officeDocument/2006/relationships/image" Target="../media/image49.jpeg"/><Relationship Id="rId5" Type="http://schemas.openxmlformats.org/officeDocument/2006/relationships/image" Target="../media/image44.jpeg"/><Relationship Id="rId10" Type="http://schemas.openxmlformats.org/officeDocument/2006/relationships/image" Target="../media/image48.jpeg"/><Relationship Id="rId4" Type="http://schemas.openxmlformats.org/officeDocument/2006/relationships/hyperlink" Target="http://www.itgf.ru/PICs/big_product_e053070d95534b5c8cbb2b8807ebcbbd.jpg" TargetMode="External"/><Relationship Id="rId9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Центральная Россия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Хозяйство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3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/>
              <a:t>Познакомиться с особенностями хозяйства Центральной 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08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616" y="857251"/>
            <a:ext cx="6858000" cy="681540"/>
          </a:xfrm>
        </p:spPr>
        <p:txBody>
          <a:bodyPr>
            <a:noAutofit/>
          </a:bodyPr>
          <a:lstStyle/>
          <a:p>
            <a:pPr algn="ctr"/>
            <a:r>
              <a:rPr lang="ru-RU" sz="4050" b="1" dirty="0"/>
              <a:t>Машиностроение</a:t>
            </a:r>
            <a:endParaRPr lang="ru-RU" sz="4050" b="1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clrChange>
              <a:clrFrom>
                <a:srgbClr val="DEDEDD"/>
              </a:clrFrom>
              <a:clrTo>
                <a:srgbClr val="DEDED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0994" y="2304523"/>
            <a:ext cx="3229650" cy="3176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153865" y="1396521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Ведущая отрасль промышленности ЦР. Является главной отраслью специализации района. Преобладает трудоемкое и наукоемкое машиностроение.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67845" y="1376772"/>
            <a:ext cx="1512169" cy="733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0008" tIns="60008" rIns="60008" bIns="60008" numCol="1" spcCol="1270" anchor="ctr" anchorCtr="0">
            <a:noAutofit/>
          </a:bodyPr>
          <a:lstStyle/>
          <a:p>
            <a:pPr algn="ctr" defTabSz="7000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75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0F2F6"/>
              </a:clrFrom>
              <a:clrTo>
                <a:srgbClr val="F0F2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64507" y="2996952"/>
            <a:ext cx="1140414" cy="26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954778" y="2456892"/>
            <a:ext cx="20462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ЦР является главным центром приборостроения, станкостроения, авиастроения, производства электротехники и электронных систем управления, автомобилей и самолетов, оборонного комплекса и радиоэлектроники.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819520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6815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7694" y="1376772"/>
            <a:ext cx="5829300" cy="3429000"/>
          </a:xfrm>
        </p:spPr>
        <p:txBody>
          <a:bodyPr/>
          <a:lstStyle/>
          <a:p>
            <a:pPr algn="ctr"/>
            <a:r>
              <a:rPr lang="ru-RU" b="1" dirty="0" smtClean="0"/>
              <a:t>Москва (ЗИЛ):</a:t>
            </a:r>
            <a:r>
              <a:rPr lang="ru-RU" dirty="0" smtClean="0"/>
              <a:t> филиалы в Ярославле, Ярцево (Смоленская обл.), </a:t>
            </a:r>
            <a:r>
              <a:rPr lang="ru-RU" dirty="0"/>
              <a:t>М</a:t>
            </a:r>
            <a:r>
              <a:rPr lang="ru-RU" dirty="0" smtClean="0"/>
              <a:t>ценске (Орловская обл..)</a:t>
            </a:r>
            <a:endParaRPr lang="ru-RU" dirty="0"/>
          </a:p>
        </p:txBody>
      </p:sp>
      <p:pic>
        <p:nvPicPr>
          <p:cNvPr id="1026" name="Picture 2" descr="http://www.automotonews.ru/wp-content/uploads/2011/09/z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023" y="2601164"/>
            <a:ext cx="6554642" cy="381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94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38790"/>
            <a:ext cx="6588732" cy="426647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Продукция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Аварийно-ремонтные машины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Автобусы                                    Бортовые платформы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Автоподъемники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МАВР 48417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255" y="1875526"/>
            <a:ext cx="2098739" cy="140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ЗИЛ-3250AО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573" y="3131967"/>
            <a:ext cx="192224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481201 (ПСС-121.22)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301" y="4636297"/>
            <a:ext cx="181460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5301B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98" y="4012819"/>
            <a:ext cx="2147966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51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38790"/>
            <a:ext cx="6588732" cy="426647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Продукция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Авто топливозаправщики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Автофургоны                            Автоцистерны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Легковые автомобили 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Пожарные автомобили </a:t>
            </a:r>
            <a:endParaRPr lang="ru-RU" dirty="0"/>
          </a:p>
        </p:txBody>
      </p:sp>
      <p:pic>
        <p:nvPicPr>
          <p:cNvPr id="6146" name="Picture 2" descr="АТЗ 7-433362/АТЗ 7-43293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41" y="1984423"/>
            <a:ext cx="1737384" cy="97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АФ4741ТО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03" y="2848257"/>
            <a:ext cx="1302477" cy="8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46245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986" y="2861937"/>
            <a:ext cx="155759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ЗИЛ-4104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941" y="3501773"/>
            <a:ext cx="1408392" cy="10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автоцистерна пожарная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235" y="4615186"/>
            <a:ext cx="2171790" cy="11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94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7694" y="1484784"/>
            <a:ext cx="5829300" cy="3429000"/>
          </a:xfrm>
        </p:spPr>
        <p:txBody>
          <a:bodyPr/>
          <a:lstStyle/>
          <a:p>
            <a:pPr algn="ctr"/>
            <a:r>
              <a:rPr lang="ru-RU" b="1" dirty="0" smtClean="0"/>
              <a:t>Москва (АЗЛК)</a:t>
            </a:r>
            <a:endParaRPr lang="ru-RU" b="1" dirty="0"/>
          </a:p>
        </p:txBody>
      </p:sp>
      <p:pic>
        <p:nvPicPr>
          <p:cNvPr id="5122" name="Picture 2" descr="http://www.fresher.ru/images3/zabroshennyj-zavod-legenda-azlk/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916" y="2139072"/>
            <a:ext cx="6902855" cy="413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16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9652" y="1538790"/>
            <a:ext cx="6318702" cy="394243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/>
              <a:t>Москва (АЗЛК)</a:t>
            </a:r>
          </a:p>
          <a:p>
            <a:r>
              <a:rPr lang="ru-RU" b="1" dirty="0"/>
              <a:t>АЗЛК (Автомобильный Завод имени Ленинского Комсомола)</a:t>
            </a:r>
          </a:p>
          <a:p>
            <a:pPr marL="0" indent="0">
              <a:buNone/>
            </a:pPr>
            <a:r>
              <a:rPr lang="ru-RU" dirty="0"/>
              <a:t>Свою деятельность завод начал в ноябре 1930 года, приступив к сборке легковых и грузовых машин </a:t>
            </a:r>
            <a:r>
              <a:rPr lang="ru-RU" dirty="0" err="1"/>
              <a:t>Ford</a:t>
            </a:r>
            <a:r>
              <a:rPr lang="ru-RU" dirty="0"/>
              <a:t>. </a:t>
            </a:r>
            <a:r>
              <a:rPr lang="ru-RU" dirty="0" smtClean="0"/>
              <a:t>С </a:t>
            </a:r>
            <a:r>
              <a:rPr lang="ru-RU" dirty="0"/>
              <a:t>началом Великой Отечественной войны завод был переориентирован на выпуск военной продукции. По окончанию Великой Отечественной войны и вплоть до 1968 года существовал как Московский завод малолитражных автомобилей </a:t>
            </a:r>
            <a:r>
              <a:rPr lang="ru-RU" dirty="0" smtClean="0"/>
              <a:t>. Автомобильным </a:t>
            </a:r>
            <a:r>
              <a:rPr lang="ru-RU" dirty="0"/>
              <a:t>заводом имени Ленинского Комсомола (АЗЛК) завод назывался с 1968 по 1992 год, пока не был переименован в ОАО «Москвич». Фактически завод прекратил выпуск автомобилей в 2001 году, но формально ликвидирован только в 2010. </a:t>
            </a:r>
          </a:p>
        </p:txBody>
      </p:sp>
    </p:spTree>
    <p:extLst>
      <p:ext uri="{BB962C8B-B14F-4D97-AF65-F5344CB8AC3E}">
        <p14:creationId xmlns:p14="http://schemas.microsoft.com/office/powerpoint/2010/main" val="405871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646" y="1538790"/>
            <a:ext cx="6426714" cy="405045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Нижний Новгород (ГАЗ)</a:t>
            </a:r>
          </a:p>
        </p:txBody>
      </p:sp>
      <p:pic>
        <p:nvPicPr>
          <p:cNvPr id="3082" name="Picture 10" descr="http://www.mroteh.ru/upload/medialibrary/990/Zavod_GAZ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782" y="2421413"/>
            <a:ext cx="5412441" cy="403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0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9652" y="1538791"/>
            <a:ext cx="6207342" cy="437448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Продукция</a:t>
            </a:r>
          </a:p>
          <a:p>
            <a:pPr marL="0" indent="0">
              <a:buNone/>
            </a:pPr>
            <a:r>
              <a:rPr lang="ru-RU" dirty="0"/>
              <a:t>Самые популярные автомобильные бренды завода –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«Газель»                                        </a:t>
            </a:r>
            <a:r>
              <a:rPr lang="ru-RU" dirty="0"/>
              <a:t>«Соболь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     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smtClean="0"/>
              <a:t>Валдай»                                      «Садко»</a:t>
            </a:r>
            <a:endParaRPr lang="ru-RU" dirty="0"/>
          </a:p>
        </p:txBody>
      </p:sp>
      <p:pic>
        <p:nvPicPr>
          <p:cNvPr id="9218" name="Picture 2" descr="http://www.gazgroup.ru/data/news-anounce-im/2007/4290.9.Sobol-drop-side-truck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286" y="2255871"/>
            <a:ext cx="1998222" cy="88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Щелкните, чтобы увеличить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231" y="2699920"/>
            <a:ext cx="171447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Щелкните, чтобы увеличить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158" y="4230804"/>
            <a:ext cx="1674186" cy="118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Щелкните, чтобы увеличить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924" y="3909151"/>
            <a:ext cx="1906070" cy="126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9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628" y="1538791"/>
            <a:ext cx="6642738" cy="43744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Продукция</a:t>
            </a:r>
          </a:p>
          <a:p>
            <a:pPr marL="0" indent="0">
              <a:buNone/>
            </a:pPr>
            <a:r>
              <a:rPr lang="ru-RU" sz="1800" dirty="0"/>
              <a:t>На базе автомобилей ГАЗ изготавливается свыше 300 видов спецтехники: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автомобили </a:t>
            </a:r>
            <a:r>
              <a:rPr lang="ru-RU" sz="1800" dirty="0"/>
              <a:t>скорой медицинской </a:t>
            </a:r>
            <a:r>
              <a:rPr lang="ru-RU" sz="1800" dirty="0"/>
              <a:t>помощи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dirty="0"/>
              <a:t>школьные </a:t>
            </a:r>
            <a:r>
              <a:rPr lang="ru-RU" sz="1800" dirty="0"/>
              <a:t>автобусы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самосвалы                                              тягачи 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1266" name="Picture 2" descr="Щелкните, чтобы увеличить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589" y="2942946"/>
            <a:ext cx="1740490" cy="130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Щелкните, чтобы увеличить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016" y="4401108"/>
            <a:ext cx="2036857" cy="136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azgaz.ru/images/spbig7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32" y="2456893"/>
            <a:ext cx="2134568" cy="142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Щелкните, чтобы увеличить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32" y="4181144"/>
            <a:ext cx="1944216" cy="16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60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694" y="8572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7694" y="1538790"/>
            <a:ext cx="5829300" cy="34290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/>
              <a:t>ж</a:t>
            </a:r>
            <a:r>
              <a:rPr lang="ru-RU" dirty="0" smtClean="0"/>
              <a:t>елезнодорожное 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роизводство локомотивов: </a:t>
            </a:r>
            <a:r>
              <a:rPr lang="ru-RU" b="1" dirty="0" smtClean="0"/>
              <a:t>Коломна, Брянск, Калуга, Муром</a:t>
            </a:r>
          </a:p>
          <a:p>
            <a:pPr marL="0" indent="0">
              <a:buNone/>
            </a:pPr>
            <a:r>
              <a:rPr lang="ru-RU" dirty="0" smtClean="0"/>
              <a:t>производство вагонов: </a:t>
            </a:r>
            <a:r>
              <a:rPr lang="ru-RU" b="1" dirty="0" smtClean="0"/>
              <a:t>Брянск, Тверь</a:t>
            </a:r>
          </a:p>
          <a:p>
            <a:pPr lvl="0" algn="ctr">
              <a:buClr>
                <a:srgbClr val="D34817"/>
              </a:buClr>
            </a:pPr>
            <a:r>
              <a:rPr lang="ru-RU" dirty="0" smtClean="0">
                <a:solidFill>
                  <a:prstClr val="black"/>
                </a:solidFill>
              </a:rPr>
              <a:t>судостроение</a:t>
            </a:r>
          </a:p>
          <a:p>
            <a:pPr marL="0" indent="0">
              <a:buClr>
                <a:srgbClr val="D34817"/>
              </a:buClr>
              <a:buNone/>
            </a:pP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prstClr val="black"/>
                </a:solidFill>
              </a:rPr>
              <a:t>Нижний Новгород -  завод «Красное Сормово»</a:t>
            </a:r>
            <a:endParaRPr lang="ru-RU" b="1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8194" name="Picture 2" descr="http://www.cniicentr.ru/upload/iblock/e43/e43a36657f640b46623e3c9a2157cba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52" y="3660489"/>
            <a:ext cx="3510390" cy="234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krsormovo.nnov.ru/up/chips/titan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43" y="3660489"/>
            <a:ext cx="3352858" cy="234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93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94" y="438150"/>
            <a:ext cx="5829300" cy="789552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Машиностроение.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227702"/>
            <a:ext cx="6858000" cy="3429000"/>
          </a:xfrm>
        </p:spPr>
        <p:txBody>
          <a:bodyPr/>
          <a:lstStyle/>
          <a:p>
            <a:pPr algn="ctr"/>
            <a:r>
              <a:rPr lang="ru-RU" dirty="0" smtClean="0"/>
              <a:t>Производство станков</a:t>
            </a:r>
          </a:p>
          <a:p>
            <a:pPr marL="0" indent="0">
              <a:buNone/>
            </a:pPr>
            <a:r>
              <a:rPr lang="ru-RU" b="1" dirty="0" smtClean="0"/>
              <a:t>Москва, Нижний Новгород, Иваново, Воронеж, Липецк</a:t>
            </a:r>
          </a:p>
          <a:p>
            <a:pPr lvl="0" algn="ctr">
              <a:buClr>
                <a:srgbClr val="D34817"/>
              </a:buClr>
            </a:pPr>
            <a:r>
              <a:rPr lang="ru-RU" dirty="0" smtClean="0">
                <a:solidFill>
                  <a:prstClr val="black"/>
                </a:solidFill>
              </a:rPr>
              <a:t>Авиационная промышленность</a:t>
            </a:r>
          </a:p>
          <a:p>
            <a:pPr marL="0" indent="0">
              <a:buClr>
                <a:srgbClr val="D34817"/>
              </a:buClr>
              <a:buNone/>
            </a:pPr>
            <a:r>
              <a:rPr lang="ru-RU" b="1" dirty="0" smtClean="0">
                <a:solidFill>
                  <a:prstClr val="black"/>
                </a:solidFill>
              </a:rPr>
              <a:t>Жуковский, Смоленск, Нижний Новгород</a:t>
            </a:r>
            <a:endParaRPr lang="ru-RU" b="1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ru-RU" b="1" dirty="0"/>
          </a:p>
        </p:txBody>
      </p:sp>
      <p:pic>
        <p:nvPicPr>
          <p:cNvPr id="7170" name="Picture 2" descr="http://sp.rian.ru/images/14804/50/1480450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74" y="3681693"/>
            <a:ext cx="5114852" cy="289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72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57250"/>
            <a:ext cx="6588732" cy="6815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500" b="1" dirty="0"/>
              <a:t>Черная металлургия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400" y="1322766"/>
            <a:ext cx="6588732" cy="4050450"/>
          </a:xfrm>
        </p:spPr>
        <p:txBody>
          <a:bodyPr/>
          <a:lstStyle/>
          <a:p>
            <a:pPr algn="ctr"/>
            <a:r>
              <a:rPr lang="ru-RU" sz="1800" b="1" dirty="0"/>
              <a:t>Лебединский горно-обогатительный комбинат </a:t>
            </a:r>
          </a:p>
          <a:p>
            <a:pPr marL="0" indent="0" algn="ctr">
              <a:buNone/>
            </a:pPr>
            <a:r>
              <a:rPr lang="ru-RU" sz="1800" b="1" dirty="0"/>
              <a:t>(Губкин Белгородская обл.) </a:t>
            </a:r>
          </a:p>
          <a:p>
            <a:pPr marL="0" indent="0" algn="ctr">
              <a:buNone/>
            </a:pPr>
            <a:r>
              <a:rPr lang="ru-RU" sz="1800" dirty="0"/>
              <a:t>- </a:t>
            </a:r>
            <a:r>
              <a:rPr lang="ru-RU" sz="1350" dirty="0"/>
              <a:t>крупнейшее в России предприятие по добыче и обогащению железной руды и производству высококачественного металлургического </a:t>
            </a:r>
            <a:r>
              <a:rPr lang="ru-RU" sz="1350" dirty="0"/>
              <a:t>сырья.</a:t>
            </a:r>
            <a:endParaRPr lang="ru-RU" sz="1350" dirty="0"/>
          </a:p>
        </p:txBody>
      </p:sp>
      <p:pic>
        <p:nvPicPr>
          <p:cNvPr id="12290" name="Picture 2" descr="http://www.kuda.ua/lenta/wp-content/images/2010/12/24/lebedinskiy_gok_2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883" y="2869705"/>
            <a:ext cx="5153765" cy="343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1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57250"/>
            <a:ext cx="6588732" cy="6815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500" b="1" dirty="0"/>
              <a:t>Черная металлургия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400" y="1322766"/>
            <a:ext cx="6588732" cy="4050450"/>
          </a:xfrm>
        </p:spPr>
        <p:txBody>
          <a:bodyPr/>
          <a:lstStyle/>
          <a:p>
            <a:pPr algn="ctr"/>
            <a:r>
              <a:rPr lang="ru-RU" sz="1800" b="1" dirty="0"/>
              <a:t>Стойленский горно-обогатительный комбинат</a:t>
            </a:r>
          </a:p>
          <a:p>
            <a:pPr marL="0" indent="0" algn="ctr">
              <a:buClr>
                <a:srgbClr val="D34817"/>
              </a:buClr>
              <a:buNone/>
            </a:pPr>
            <a:r>
              <a:rPr lang="ru-RU" sz="1800" b="1" dirty="0">
                <a:solidFill>
                  <a:prstClr val="black"/>
                </a:solidFill>
              </a:rPr>
              <a:t>(</a:t>
            </a:r>
            <a:r>
              <a:rPr lang="ru-RU" sz="1800" b="1" dirty="0">
                <a:solidFill>
                  <a:prstClr val="black"/>
                </a:solidFill>
              </a:rPr>
              <a:t>С</a:t>
            </a:r>
            <a:r>
              <a:rPr lang="ru-RU" sz="1800" b="1" dirty="0">
                <a:solidFill>
                  <a:prstClr val="black"/>
                </a:solidFill>
              </a:rPr>
              <a:t>тарый Оскол Белгородская </a:t>
            </a:r>
            <a:r>
              <a:rPr lang="ru-RU" sz="1800" b="1" dirty="0">
                <a:solidFill>
                  <a:prstClr val="black"/>
                </a:solidFill>
              </a:rPr>
              <a:t>обл.) </a:t>
            </a:r>
          </a:p>
          <a:p>
            <a:pPr algn="ctr"/>
            <a:endParaRPr lang="ru-RU" sz="1800" dirty="0"/>
          </a:p>
        </p:txBody>
      </p:sp>
      <p:pic>
        <p:nvPicPr>
          <p:cNvPr id="14338" name="Picture 2" descr="http://www.skvcom.ru/img/OF_sgok_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2115253"/>
            <a:ext cx="5841170" cy="388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06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57250"/>
            <a:ext cx="6588732" cy="6815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500" b="1" dirty="0"/>
              <a:t>Черная металлургия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400" y="1322766"/>
            <a:ext cx="6588732" cy="4050450"/>
          </a:xfrm>
        </p:spPr>
        <p:txBody>
          <a:bodyPr/>
          <a:lstStyle/>
          <a:p>
            <a:pPr algn="ctr"/>
            <a:r>
              <a:rPr lang="ru-RU" sz="1800" b="1" dirty="0"/>
              <a:t>Михайловский горно-обогатительный комбинат</a:t>
            </a:r>
          </a:p>
          <a:p>
            <a:pPr marL="0" indent="0" algn="ctr">
              <a:buNone/>
            </a:pPr>
            <a:r>
              <a:rPr lang="ru-RU" sz="1800" b="1" dirty="0"/>
              <a:t>(Железногорск) </a:t>
            </a:r>
          </a:p>
          <a:p>
            <a:pPr marL="0" indent="0" algn="ctr">
              <a:buNone/>
            </a:pPr>
            <a:r>
              <a:rPr lang="ru-RU" sz="1350" dirty="0"/>
              <a:t>Комбинат </a:t>
            </a:r>
            <a:r>
              <a:rPr lang="ru-RU" sz="1350" dirty="0"/>
              <a:t>построен на базе Михайловского месторождения, расположенного в 100 км севернее </a:t>
            </a:r>
            <a:r>
              <a:rPr lang="ru-RU" sz="1350" dirty="0"/>
              <a:t>Курска.</a:t>
            </a:r>
          </a:p>
        </p:txBody>
      </p:sp>
      <p:pic>
        <p:nvPicPr>
          <p:cNvPr id="13316" name="Picture 4" descr="http://www.krasfun.ru/images/2011/5/3b012_Anomaly_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09" y="2456892"/>
            <a:ext cx="5338713" cy="354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s60.radikal.ru/i169/1005/4b/d8e101119f4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803" y="2456893"/>
            <a:ext cx="5361519" cy="353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71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57250"/>
            <a:ext cx="6588732" cy="897564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Черная металлургия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400" y="1646802"/>
            <a:ext cx="6588732" cy="3726414"/>
          </a:xfrm>
        </p:spPr>
        <p:txBody>
          <a:bodyPr/>
          <a:lstStyle/>
          <a:p>
            <a:pPr algn="ctr"/>
            <a:r>
              <a:rPr lang="ru-RU" sz="1800" b="1" dirty="0"/>
              <a:t>Новолипецкий металлургический комбинат</a:t>
            </a:r>
          </a:p>
          <a:p>
            <a:pPr algn="ctr"/>
            <a:endParaRPr lang="ru-RU" sz="1800" dirty="0"/>
          </a:p>
          <a:p>
            <a:pPr marL="0" indent="0" algn="ctr">
              <a:buNone/>
            </a:pPr>
            <a:r>
              <a:rPr lang="ru-RU" sz="1800" dirty="0"/>
              <a:t>Предприятие </a:t>
            </a:r>
            <a:r>
              <a:rPr lang="ru-RU" sz="1800" dirty="0"/>
              <a:t>с полным металлургическим </a:t>
            </a:r>
            <a:r>
              <a:rPr lang="ru-RU" sz="1800" dirty="0"/>
              <a:t>циклом производит </a:t>
            </a:r>
            <a:r>
              <a:rPr lang="ru-RU" sz="1800" dirty="0"/>
              <a:t>чугун, </a:t>
            </a:r>
            <a:r>
              <a:rPr lang="ru-RU" sz="1800" dirty="0"/>
              <a:t>сталь, </a:t>
            </a:r>
            <a:r>
              <a:rPr lang="ru-RU" sz="1800" dirty="0"/>
              <a:t>а также широкий ряд </a:t>
            </a:r>
            <a:r>
              <a:rPr lang="ru-RU" sz="1800" dirty="0"/>
              <a:t>проката</a:t>
            </a:r>
            <a:r>
              <a:rPr lang="ru-RU" sz="1800" dirty="0"/>
              <a:t>. </a:t>
            </a:r>
            <a:endParaRPr lang="ru-RU" sz="1800" dirty="0"/>
          </a:p>
        </p:txBody>
      </p:sp>
      <p:pic>
        <p:nvPicPr>
          <p:cNvPr id="15362" name="Picture 2" descr="http://www.uralpolit.ru/sites/fedpress/files/viktor/news/zavod_4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28" y="3266983"/>
            <a:ext cx="3526274" cy="273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img.lenta.ru/ireal/news/2008/05/16/nlmk/pictu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11" y="3266983"/>
            <a:ext cx="3356993" cy="273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48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57250"/>
            <a:ext cx="6588732" cy="897564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Черная металлургия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400" y="1646802"/>
            <a:ext cx="6588732" cy="3726414"/>
          </a:xfrm>
        </p:spPr>
        <p:txBody>
          <a:bodyPr/>
          <a:lstStyle/>
          <a:p>
            <a:pPr algn="ctr"/>
            <a:r>
              <a:rPr lang="ru-RU" sz="1800" b="1" dirty="0"/>
              <a:t>Завод «Свободный сокол» (Липецк)</a:t>
            </a:r>
          </a:p>
          <a:p>
            <a:pPr algn="ctr"/>
            <a:endParaRPr lang="ru-RU" sz="1800" b="1" dirty="0"/>
          </a:p>
        </p:txBody>
      </p:sp>
      <p:pic>
        <p:nvPicPr>
          <p:cNvPr id="16388" name="Picture 4" descr="http://chekushka3.narod.ru/lipetsk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368" y="2078851"/>
            <a:ext cx="5967247" cy="390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4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57250"/>
            <a:ext cx="6588732" cy="897564"/>
          </a:xfrm>
        </p:spPr>
        <p:txBody>
          <a:bodyPr>
            <a:normAutofit/>
          </a:bodyPr>
          <a:lstStyle/>
          <a:p>
            <a:pPr algn="ctr"/>
            <a:r>
              <a:rPr lang="ru-RU" sz="4500" b="1" dirty="0"/>
              <a:t>Черная металлургия</a:t>
            </a:r>
            <a:endParaRPr lang="ru-RU" sz="4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400" y="1646802"/>
            <a:ext cx="6588732" cy="3726414"/>
          </a:xfrm>
        </p:spPr>
        <p:txBody>
          <a:bodyPr/>
          <a:lstStyle/>
          <a:p>
            <a:pPr algn="ctr"/>
            <a:r>
              <a:rPr lang="ru-RU" sz="1800" b="1" dirty="0"/>
              <a:t>Оскольский электрометаллургический комбинат </a:t>
            </a:r>
          </a:p>
          <a:p>
            <a:pPr marL="0" indent="0" algn="ctr">
              <a:buNone/>
            </a:pPr>
            <a:r>
              <a:rPr lang="ru-RU" sz="1800" b="1" dirty="0"/>
              <a:t>(Старый Оскол Белгородской обл.)</a:t>
            </a:r>
          </a:p>
          <a:p>
            <a:pPr marL="0" indent="0" algn="ctr">
              <a:buNone/>
            </a:pPr>
            <a:r>
              <a:rPr lang="ru-RU" sz="1350" dirty="0"/>
              <a:t>-единственный металлургический комбинат в стране, работающий по технологии прямого восстановления железа</a:t>
            </a:r>
            <a:endParaRPr lang="ru-RU" sz="1350" dirty="0"/>
          </a:p>
          <a:p>
            <a:pPr algn="ctr"/>
            <a:endParaRPr lang="ru-RU" sz="1800" dirty="0"/>
          </a:p>
        </p:txBody>
      </p:sp>
      <p:pic>
        <p:nvPicPr>
          <p:cNvPr id="17410" name="Picture 2" descr="http://gazeta.a42.ru/images/lenta/169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234" y="3158649"/>
            <a:ext cx="3601766" cy="284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kavicom.ru/uploads/photos/medium/ba3757cda3679c43e6095ce5c0391b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58648"/>
            <a:ext cx="3374995" cy="28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33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628" y="857250"/>
            <a:ext cx="6696744" cy="6275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50" b="1" dirty="0"/>
              <a:t>Химическая промышленность</a:t>
            </a:r>
            <a:endParaRPr lang="ru-RU" sz="405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7634" y="1376772"/>
            <a:ext cx="6723366" cy="4266474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Основные центры:</a:t>
            </a:r>
          </a:p>
          <a:p>
            <a:pPr marL="0" indent="0" algn="ctr">
              <a:buNone/>
            </a:pPr>
            <a:r>
              <a:rPr lang="ru-RU" sz="1500" b="1" dirty="0"/>
              <a:t>Щекино, Орехово-Зуево, Москва, Рязань, Тверь, Новомосковск</a:t>
            </a:r>
            <a:endParaRPr lang="ru-RU" sz="1500" b="1" dirty="0"/>
          </a:p>
          <a:p>
            <a:pPr marL="0" indent="0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8436" name="Picture 4" descr="http://www.itera.ru/images/40_x6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49039"/>
            <a:ext cx="5130570" cy="385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4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628" y="857250"/>
            <a:ext cx="6696744" cy="6275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50" b="1" dirty="0"/>
              <a:t>Химическая промышленность</a:t>
            </a:r>
            <a:endParaRPr lang="ru-RU" sz="405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628" y="1376772"/>
            <a:ext cx="6642738" cy="4590510"/>
          </a:xfrm>
        </p:spPr>
        <p:txBody>
          <a:bodyPr>
            <a:normAutofit fontScale="92500" lnSpcReduction="10000"/>
          </a:bodyPr>
          <a:lstStyle/>
          <a:p>
            <a:r>
              <a:rPr lang="ru-RU" sz="1350" dirty="0"/>
              <a:t>Нефтехимическая промышленность </a:t>
            </a:r>
            <a:r>
              <a:rPr lang="ru-RU" sz="1350" b="1" dirty="0"/>
              <a:t>(Москва, Ярославль, Рязань)</a:t>
            </a:r>
          </a:p>
          <a:p>
            <a:pPr lvl="0">
              <a:buClr>
                <a:srgbClr val="D34817"/>
              </a:buClr>
            </a:pPr>
            <a:r>
              <a:rPr lang="ru-RU" sz="1350" dirty="0">
                <a:solidFill>
                  <a:prstClr val="black"/>
                </a:solidFill>
              </a:rPr>
              <a:t>Производство синтетических смол и пластмасс </a:t>
            </a:r>
            <a:r>
              <a:rPr lang="ru-RU" sz="1350" b="1" dirty="0">
                <a:solidFill>
                  <a:prstClr val="black"/>
                </a:solidFill>
              </a:rPr>
              <a:t>(Москва, Орехово-Зуево)</a:t>
            </a:r>
          </a:p>
          <a:p>
            <a:pPr lvl="0">
              <a:buClr>
                <a:srgbClr val="D34817"/>
              </a:buClr>
            </a:pPr>
            <a:r>
              <a:rPr lang="ru-RU" sz="1350" dirty="0">
                <a:solidFill>
                  <a:prstClr val="black"/>
                </a:solidFill>
              </a:rPr>
              <a:t>Производство химических волокон  </a:t>
            </a:r>
            <a:r>
              <a:rPr lang="ru-RU" sz="1350" b="1" dirty="0">
                <a:solidFill>
                  <a:prstClr val="black"/>
                </a:solidFill>
              </a:rPr>
              <a:t>(Клин, Серпухов, Рязань)</a:t>
            </a:r>
          </a:p>
          <a:p>
            <a:pPr lvl="0">
              <a:buClr>
                <a:srgbClr val="D34817"/>
              </a:buClr>
            </a:pPr>
            <a:r>
              <a:rPr lang="ru-RU" sz="1350" dirty="0">
                <a:solidFill>
                  <a:prstClr val="black"/>
                </a:solidFill>
              </a:rPr>
              <a:t>Производство шин </a:t>
            </a:r>
            <a:r>
              <a:rPr lang="ru-RU" sz="1350" b="1" dirty="0">
                <a:solidFill>
                  <a:prstClr val="black"/>
                </a:solidFill>
              </a:rPr>
              <a:t>(Воронеж)</a:t>
            </a:r>
          </a:p>
          <a:p>
            <a:pPr lvl="0">
              <a:buClr>
                <a:srgbClr val="D34817"/>
              </a:buClr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</a:pPr>
            <a:r>
              <a:rPr lang="ru-RU" sz="1350" dirty="0">
                <a:solidFill>
                  <a:prstClr val="black"/>
                </a:solidFill>
              </a:rPr>
              <a:t>Производство резинотехнических изделий </a:t>
            </a:r>
            <a:r>
              <a:rPr lang="ru-RU" sz="1350" b="1" dirty="0">
                <a:solidFill>
                  <a:prstClr val="black"/>
                </a:solidFill>
              </a:rPr>
              <a:t>(Курск, Тамбов)</a:t>
            </a: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</a:pPr>
            <a:r>
              <a:rPr lang="ru-RU" sz="1350" dirty="0">
                <a:solidFill>
                  <a:prstClr val="black"/>
                </a:solidFill>
              </a:rPr>
              <a:t>Производство витаминных препаратов </a:t>
            </a:r>
            <a:r>
              <a:rPr lang="ru-RU" sz="1350" b="1" dirty="0">
                <a:solidFill>
                  <a:prstClr val="black"/>
                </a:solidFill>
              </a:rPr>
              <a:t>(Белгород)</a:t>
            </a: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>
              <a:buClr>
                <a:srgbClr val="D34817"/>
              </a:buClr>
              <a:buNone/>
            </a:pPr>
            <a:endParaRPr lang="ru-RU" sz="1350" dirty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</a:pPr>
            <a:r>
              <a:rPr lang="ru-RU" sz="1350" dirty="0">
                <a:solidFill>
                  <a:prstClr val="black"/>
                </a:solidFill>
              </a:rPr>
              <a:t>Производство фосфорных удобрений </a:t>
            </a:r>
            <a:r>
              <a:rPr lang="ru-RU" sz="1350" b="1" dirty="0">
                <a:solidFill>
                  <a:prstClr val="black"/>
                </a:solidFill>
              </a:rPr>
              <a:t>(Липецк)</a:t>
            </a:r>
          </a:p>
          <a:p>
            <a:pPr lvl="0">
              <a:buClr>
                <a:srgbClr val="D34817"/>
              </a:buClr>
            </a:pPr>
            <a:endParaRPr lang="ru-RU" sz="1350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Clr>
                <a:srgbClr val="D34817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9458" name="Picture 2" descr="http://www.kot.kiev.ua/images/product_images/info_images/184_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23066"/>
            <a:ext cx="1782198" cy="133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desc.cnt.itdelo.com/images/674678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958" y="2159860"/>
            <a:ext cx="1494165" cy="112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i1.studmed.ru/1/7/17687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198" y="1916833"/>
            <a:ext cx="1494165" cy="112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rti-zavod.ru/pic/Pic_S_Proizvodstvo_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162" y="3699030"/>
            <a:ext cx="1620180" cy="121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5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328" y="652298"/>
            <a:ext cx="8339472" cy="85725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Лесная и деревообрабатывающая промышленность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9622" y="1916832"/>
            <a:ext cx="6750750" cy="394243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Сконцентрирована в Волго-Вятском районе.</a:t>
            </a:r>
          </a:p>
          <a:p>
            <a:pPr algn="ctr"/>
            <a:r>
              <a:rPr lang="ru-RU" b="1" dirty="0" smtClean="0"/>
              <a:t>Волжск (</a:t>
            </a:r>
            <a:r>
              <a:rPr lang="ru-RU" b="1" dirty="0" err="1" smtClean="0"/>
              <a:t>респ</a:t>
            </a:r>
            <a:r>
              <a:rPr lang="ru-RU" b="1" dirty="0" smtClean="0"/>
              <a:t>. Марий Эл)</a:t>
            </a:r>
          </a:p>
          <a:p>
            <a:pPr marL="0" indent="0">
              <a:buNone/>
            </a:pPr>
            <a:r>
              <a:rPr lang="ru-RU" sz="1800" dirty="0"/>
              <a:t>Марийский </a:t>
            </a:r>
            <a:r>
              <a:rPr lang="ru-RU" sz="1800" dirty="0"/>
              <a:t>целлюлозно-бумажный </a:t>
            </a:r>
            <a:r>
              <a:rPr lang="ru-RU" sz="1800" dirty="0"/>
              <a:t>комбинат является </a:t>
            </a:r>
            <a:r>
              <a:rPr lang="ru-RU" sz="1800" dirty="0"/>
              <a:t>производителем технических </a:t>
            </a:r>
            <a:r>
              <a:rPr lang="ru-RU" sz="1800" dirty="0"/>
              <a:t>видов бумаги</a:t>
            </a:r>
            <a:r>
              <a:rPr lang="ru-RU" sz="1800" dirty="0"/>
              <a:t>, картона, гофрированного </a:t>
            </a:r>
            <a:r>
              <a:rPr lang="ru-RU" sz="1800" dirty="0"/>
              <a:t>картона, ДВП</a:t>
            </a:r>
            <a:r>
              <a:rPr lang="ru-RU" sz="1800" dirty="0"/>
              <a:t>, целлюлозы.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20482" name="Picture 2" descr="http://pages.marsu.ru/iac/foto/original/badanov8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509" y="4261750"/>
            <a:ext cx="3212976" cy="241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70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828" y="531479"/>
            <a:ext cx="8580772" cy="85725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Лесная и деревообрабатывающая промышленность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9622" y="1916832"/>
            <a:ext cx="6750750" cy="394243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Балахна (Нижегородская обл.)</a:t>
            </a:r>
          </a:p>
          <a:p>
            <a:r>
              <a:rPr lang="ru-RU" sz="1800" dirty="0"/>
              <a:t>ЦБК </a:t>
            </a:r>
            <a:r>
              <a:rPr lang="ru-RU" sz="1800" dirty="0"/>
              <a:t>«</a:t>
            </a:r>
            <a:r>
              <a:rPr lang="ru-RU" sz="1800" dirty="0"/>
              <a:t>Волга» - второй </a:t>
            </a:r>
            <a:r>
              <a:rPr lang="ru-RU" sz="1800" dirty="0"/>
              <a:t>по величине в России </a:t>
            </a:r>
            <a:r>
              <a:rPr lang="ru-RU" sz="1800" dirty="0"/>
              <a:t>производитель </a:t>
            </a:r>
            <a:r>
              <a:rPr lang="ru-RU" sz="1800" dirty="0"/>
              <a:t>газетной бумаги после </a:t>
            </a:r>
            <a:r>
              <a:rPr lang="ru-RU" sz="1800" dirty="0" err="1"/>
              <a:t>Кондопожского</a:t>
            </a:r>
            <a:r>
              <a:rPr lang="ru-RU" sz="1800" dirty="0"/>
              <a:t> </a:t>
            </a:r>
            <a:r>
              <a:rPr lang="ru-RU" sz="1800" dirty="0"/>
              <a:t>ЦБК.</a:t>
            </a:r>
          </a:p>
          <a:p>
            <a:r>
              <a:rPr lang="ru-RU" sz="1800" dirty="0"/>
              <a:t>ОАО «</a:t>
            </a:r>
            <a:r>
              <a:rPr lang="ru-RU" sz="1800" dirty="0" err="1"/>
              <a:t>Полиграфкартон</a:t>
            </a:r>
            <a:r>
              <a:rPr lang="ru-RU" sz="1800" dirty="0"/>
              <a:t>» </a:t>
            </a:r>
          </a:p>
          <a:p>
            <a:pPr marL="0" indent="0">
              <a:buNone/>
            </a:pPr>
            <a:endParaRPr lang="ru-RU" sz="1800" dirty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21506" name="Picture 2" descr="http://volga.sitetopus.ru/media/photologue/photos/paper_machine_6_ree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30289"/>
            <a:ext cx="2888940" cy="216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www.ukobf.ru/UPLOAD/image/1_(3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33" y="3830287"/>
            <a:ext cx="3866567" cy="217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81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006" y="225912"/>
            <a:ext cx="6777372" cy="735546"/>
          </a:xfrm>
        </p:spPr>
        <p:txBody>
          <a:bodyPr>
            <a:normAutofit/>
          </a:bodyPr>
          <a:lstStyle/>
          <a:p>
            <a:pPr algn="ctr"/>
            <a:r>
              <a:rPr lang="ru-RU" sz="4050" b="1" dirty="0"/>
              <a:t>Легкая промышленность</a:t>
            </a:r>
            <a:endParaRPr lang="ru-RU" sz="405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538790"/>
            <a:ext cx="6831378" cy="4374486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Крупные центры текстильной промышленности: </a:t>
            </a:r>
            <a:r>
              <a:rPr lang="ru-RU" sz="1800" b="1" dirty="0"/>
              <a:t>Москва,</a:t>
            </a:r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b="1" dirty="0"/>
              <a:t>Иваново</a:t>
            </a:r>
            <a:r>
              <a:rPr lang="ru-RU" sz="1800" dirty="0"/>
              <a:t>                                                             </a:t>
            </a:r>
            <a:r>
              <a:rPr lang="ru-RU" sz="1800" dirty="0"/>
              <a:t>             </a:t>
            </a:r>
            <a:r>
              <a:rPr lang="ru-RU" sz="1800" b="1" dirty="0"/>
              <a:t>Орехово-Зуево</a:t>
            </a:r>
            <a:endParaRPr lang="ru-RU" sz="1800" b="1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b="1" dirty="0"/>
              <a:t>Павловский Посад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                                                                                                     </a:t>
            </a:r>
            <a:r>
              <a:rPr lang="ru-RU" sz="1800" b="1" dirty="0"/>
              <a:t>Дмитров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 </a:t>
            </a:r>
            <a:endParaRPr lang="ru-RU" sz="1800" dirty="0"/>
          </a:p>
        </p:txBody>
      </p:sp>
      <p:pic>
        <p:nvPicPr>
          <p:cNvPr id="22530" name="Picture 2" descr="http://www.itgf.ru/PICs/small_product_57a7991605a245a0a325c2ffc4ebc9e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1970838"/>
            <a:ext cx="1045358" cy="102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www.itgf.ru/PICs/small_product_e053070d95534b5c8cbb2b8807ebcbbd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62" y="1970839"/>
            <a:ext cx="1045359" cy="102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www.itgf.ru/PICs/small_product_945b307ae5964c318d3836404238c99b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10" y="1970838"/>
            <a:ext cx="1045359" cy="102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http://www.zuevo.ru/firms/dptf/f_zur1-arpdbeovkc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291" y="2242362"/>
            <a:ext cx="2108338" cy="145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4" name="Picture 16" descr="http://dtgf.ru/bg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138" y="4293097"/>
            <a:ext cx="2186862" cy="14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0" name="Picture 22" descr="http://platki.ru/on-line/images/D2D54823-F17D-4E16-B1BD-F954F4AC7145/vier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025" y="3753036"/>
            <a:ext cx="1480352" cy="22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2" name="Picture 24" descr="http://platki.ru/on-line/images/D2D54823-F17D-4E16-B1BD-F954F4AC7145/sewin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180" y="3753036"/>
            <a:ext cx="1493881" cy="224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4" name="Picture 26" descr="http://platki.ru/on-line/images/D2D54823-F17D-4E16-B1BD-F954F4AC7145/fringle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929" y="3753036"/>
            <a:ext cx="1493881" cy="224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38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628" y="463677"/>
            <a:ext cx="6696744" cy="643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50" b="1" dirty="0"/>
              <a:t>Агропромышленный комплекс</a:t>
            </a:r>
            <a:endParaRPr lang="ru-RU" sz="405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628" y="1376772"/>
            <a:ext cx="6588732" cy="4623978"/>
          </a:xfrm>
        </p:spPr>
        <p:txBody>
          <a:bodyPr>
            <a:normAutofit/>
          </a:bodyPr>
          <a:lstStyle/>
          <a:p>
            <a:pPr algn="ctr"/>
            <a:r>
              <a:rPr lang="ru-RU" sz="1500" dirty="0"/>
              <a:t>Основной сельскохозяйственный район Центральной России – Центрально-Черноземный район.</a:t>
            </a:r>
          </a:p>
          <a:p>
            <a:pPr>
              <a:buFontTx/>
              <a:buChar char="-"/>
            </a:pPr>
            <a:r>
              <a:rPr lang="ru-RU" sz="1500" dirty="0"/>
              <a:t>10% зерна                                                   картофеля</a:t>
            </a:r>
          </a:p>
          <a:p>
            <a:pPr>
              <a:buFontTx/>
              <a:buChar char="-"/>
            </a:pPr>
            <a:endParaRPr lang="ru-RU" sz="1500" dirty="0"/>
          </a:p>
          <a:p>
            <a:pPr>
              <a:buFontTx/>
              <a:buChar char="-"/>
            </a:pPr>
            <a:endParaRPr lang="ru-RU" sz="1500" dirty="0"/>
          </a:p>
          <a:p>
            <a:pPr>
              <a:buFontTx/>
              <a:buChar char="-"/>
            </a:pPr>
            <a:endParaRPr lang="ru-RU" sz="1500" dirty="0"/>
          </a:p>
          <a:p>
            <a:pPr marL="0" indent="0">
              <a:buNone/>
            </a:pPr>
            <a:r>
              <a:rPr lang="ru-RU" sz="1500" dirty="0"/>
              <a:t>животноводческой </a:t>
            </a:r>
          </a:p>
          <a:p>
            <a:pPr marL="0" indent="0">
              <a:buNone/>
            </a:pPr>
            <a:r>
              <a:rPr lang="ru-RU" sz="1500" dirty="0"/>
              <a:t>продукции                                         20% подсолнечника   </a:t>
            </a:r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r>
              <a:rPr lang="ru-RU" sz="1500" dirty="0"/>
              <a:t>                                                                </a:t>
            </a:r>
          </a:p>
          <a:p>
            <a:pPr marL="0" indent="0">
              <a:buNone/>
            </a:pPr>
            <a:r>
              <a:rPr lang="ru-RU" sz="1500" dirty="0"/>
              <a:t> </a:t>
            </a:r>
            <a:r>
              <a:rPr lang="ru-RU" sz="1500" dirty="0"/>
              <a:t>                                                                50% сахарной свеклы</a:t>
            </a:r>
            <a:endParaRPr lang="ru-RU" sz="1500" dirty="0"/>
          </a:p>
        </p:txBody>
      </p:sp>
      <p:pic>
        <p:nvPicPr>
          <p:cNvPr id="23554" name="Picture 2" descr="http://www.agroxxi.ru/images/%C7%E5%F0%ED%EE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089" y="1916832"/>
            <a:ext cx="1684864" cy="116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sadoved.com/uploads/posts/2011-10/1319715582_kartofel-urozha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114" y="1916832"/>
            <a:ext cx="1638062" cy="116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http://realsovet.ru/wp-content/uploads/2012/02/svinin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53" y="4131080"/>
            <a:ext cx="1358799" cy="10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http://www.dmsu.customs.gov.ua/images/o-00004176-a-0000264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26" y="3605009"/>
            <a:ext cx="1369497" cy="10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4" name="Picture 12" descr="http://files.melicharova.webnode.cz/200000073-38504394aa/Kopie%20-%20156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31" y="3158971"/>
            <a:ext cx="2085197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http://img-2007-12.photosight.ru/01/2439262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15" y="4698143"/>
            <a:ext cx="1377153" cy="9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6" name="Picture 14" descr="http://barnaul.sibnovosti.ru/pictures/0381/1066/otrekonstruirovannyy_biyskiy_saharnyy_zavod_budet_pererabatyvat_poltory_tysyachi_tonn_svekly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151" y="4754836"/>
            <a:ext cx="2043689" cy="133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09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748057"/>
          </a:xfrm>
        </p:spPr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87139"/>
              </p:ext>
            </p:extLst>
          </p:nvPr>
        </p:nvGraphicFramePr>
        <p:xfrm>
          <a:off x="92764" y="748057"/>
          <a:ext cx="9051236" cy="6054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795181"/>
                <a:gridCol w="2256055"/>
              </a:tblGrid>
              <a:tr h="4953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Какой из районов имеет выход к государственной границе?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4953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Это один из 3-х районов, имеющий 3 республики?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647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 каком из районов есть черноземы?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647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 каком из районов находится КМА?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699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Какой из районов имеет главной отраслью специализации лесную и деревообрабатывающую промышленность?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647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Какой из районов специализируется на выплавке черных металлов?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4953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 каком из районов развита полиграфия и текстильная промышленность?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953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Какой из районов производит речные суда, автомобилестроение, дизелестроение?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699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Какой из районов специализируется на молочно-мясном скотоводстве и выращивании льна и ржи?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  <a:tr h="647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Какой из районов славится пряниками, оружием и самоварами?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495548" y="7686021"/>
            <a:ext cx="24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19900" y="74805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Центральный.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9900" y="4392405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Центральный.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9900" y="547908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Центральный.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9900" y="127676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Волго-Вятский.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9900" y="312503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Волго-Вятский.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9900" y="493574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Волго-Вятский.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9900" y="181002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Центрально-Черноземный.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9900" y="2384055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Центрально-Черноземный.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9900" y="3746074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Центрально-Черноземный.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9900" y="6054862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Центрально-Черноземный.</a:t>
            </a:r>
          </a:p>
        </p:txBody>
      </p:sp>
    </p:spTree>
    <p:extLst>
      <p:ext uri="{BB962C8B-B14F-4D97-AF65-F5344CB8AC3E}">
        <p14:creationId xmlns:p14="http://schemas.microsoft.com/office/powerpoint/2010/main" val="236869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1359</TotalTime>
  <Words>724</Words>
  <Application>Microsoft Office PowerPoint</Application>
  <PresentationFormat>Экран (4:3)</PresentationFormat>
  <Paragraphs>180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Тема Office</vt:lpstr>
      <vt:lpstr>Центральная Россия</vt:lpstr>
      <vt:lpstr>Цель урока</vt:lpstr>
      <vt:lpstr>Машиностроение</vt:lpstr>
      <vt:lpstr>Машиностроение.</vt:lpstr>
      <vt:lpstr>Машиностроение.</vt:lpstr>
      <vt:lpstr>Машиностроение.</vt:lpstr>
      <vt:lpstr>Машиностроение.</vt:lpstr>
      <vt:lpstr>Машиностроение.</vt:lpstr>
      <vt:lpstr>Машиностроение.</vt:lpstr>
      <vt:lpstr>Машиностроение.</vt:lpstr>
      <vt:lpstr>Машиностроение.</vt:lpstr>
      <vt:lpstr>Машиностроение.</vt:lpstr>
      <vt:lpstr>Машиностроение.</vt:lpstr>
      <vt:lpstr>Черная металлургия</vt:lpstr>
      <vt:lpstr>Черная металлургия</vt:lpstr>
      <vt:lpstr>Черная металлургия</vt:lpstr>
      <vt:lpstr>Черная металлургия</vt:lpstr>
      <vt:lpstr>Черная металлургия</vt:lpstr>
      <vt:lpstr>Черная металлургия</vt:lpstr>
      <vt:lpstr>Химическая промышленность</vt:lpstr>
      <vt:lpstr>Химическая промышленность</vt:lpstr>
      <vt:lpstr>Лесная и деревообрабатывающая промышленность</vt:lpstr>
      <vt:lpstr>Лесная и деревообрабатывающая промышленность</vt:lpstr>
      <vt:lpstr>Легкая промышленность</vt:lpstr>
      <vt:lpstr>Агропромышленный комплекс</vt:lpstr>
      <vt:lpstr>Закрепление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Черняев</dc:creator>
  <cp:lastModifiedBy>Иван Черняев</cp:lastModifiedBy>
  <cp:revision>5</cp:revision>
  <dcterms:created xsi:type="dcterms:W3CDTF">2017-01-27T06:06:14Z</dcterms:created>
  <dcterms:modified xsi:type="dcterms:W3CDTF">2017-01-28T04:45:34Z</dcterms:modified>
</cp:coreProperties>
</file>